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4"/>
  </p:sldMasterIdLst>
  <p:sldIdLst>
    <p:sldId id="265" r:id="rId5"/>
    <p:sldId id="266" r:id="rId6"/>
    <p:sldId id="267" r:id="rId7"/>
    <p:sldId id="268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036226-3624-B333-40E4-D9B774A41337}" name="Tania Schembri" initials="TS" userId="S::tania.schembri@ocs.ca::7c6707f8-9eba-48b7-b1a9-6ed984cc8b07" providerId="AD"/>
  <p188:author id="{9BA6C536-152A-8A40-4529-846A3FE254C9}" name="Lisa Fielding" initials="" userId="S::Lisa.Fielding@ocs.ca::6c89d00e-6042-4180-aa20-f161d3356660" providerId="AD"/>
  <p188:author id="{A23A6C3F-CBEB-6C77-74C4-68FDB9DF1986}" name="Amanda Winton" initials="AW" userId="S::Amanda.Winton@ocs.ca::70a58745-157a-4a5f-ab55-5dd4e03493fb" providerId="AD"/>
  <p188:author id="{130491D2-9072-6825-331D-4A41D5766849}" name="Evan Tran" initials="ET" userId="S::Evan.Tran@ocs.ca::8eb199df-0374-481d-b6fa-a3d7b8e88ba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0"/>
    <p:restoredTop sz="94694"/>
  </p:normalViewPr>
  <p:slideViewPr>
    <p:cSldViewPr snapToGrid="0">
      <p:cViewPr varScale="1">
        <p:scale>
          <a:sx n="107" d="100"/>
          <a:sy n="107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Page - Black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C7BD2-B6AD-58A9-575C-D86CF5BC6E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1088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45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preserve="1" userDrawn="1">
  <p:cSld name="3_Blank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69587A-69A6-28EA-D86A-E17C63C0BD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2-Column Text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C5E8379-CF5F-3820-40C4-798002E73E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1196975"/>
            <a:ext cx="11160125" cy="5078413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6644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preserve="1" userDrawn="1">
  <p:cSld name="3_Blank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902E62-D7F1-7501-1E7A-D48B206CF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6DD6E-69AF-F638-4568-1BF6880B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1-Column Text with 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A1EEF55-6BE7-A3EF-44F5-6B9948228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9" y="1196975"/>
            <a:ext cx="5580062" cy="5078413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F65012-A4B4-5FE8-C08E-F50D98B24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196975"/>
            <a:ext cx="5580063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18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preserve="1" userDrawn="1">
  <p:cSld name="3_Blank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902E62-D7F1-7501-1E7A-D48B206CF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6DD6E-69AF-F638-4568-1BF6880B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1-Column Text with image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A1EEF55-6BE7-A3EF-44F5-6B9948228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9" y="1196975"/>
            <a:ext cx="5580062" cy="5078413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FF65012-A4B4-5FE8-C08E-F50D98B24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1196975"/>
            <a:ext cx="5580063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6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Chart - Green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F9CE56-538D-9849-B423-7F19C3BCCB35}"/>
              </a:ext>
            </a:extLst>
          </p:cNvPr>
          <p:cNvSpPr/>
          <p:nvPr userDrawn="1"/>
        </p:nvSpPr>
        <p:spPr>
          <a:xfrm>
            <a:off x="216310" y="117987"/>
            <a:ext cx="11592232" cy="156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3BE7F46-764A-294C-97AB-C49985DD7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50863"/>
            <a:ext cx="10162222" cy="83466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Text + 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2D296-4DD4-FBA9-DFE6-E4FA03CC8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CB50E7-346E-C7AE-F946-D617CAF83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B922C13-362B-A876-67DF-8FEBE6B65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196975"/>
            <a:ext cx="5580062" cy="49886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err="1"/>
              <a:t>Dek</a:t>
            </a:r>
            <a:r>
              <a:rPr lang="en-US"/>
              <a:t> </a:t>
            </a:r>
          </a:p>
          <a:p>
            <a:pPr lvl="1"/>
            <a:r>
              <a:rPr lang="en-US"/>
              <a:t>Body – Sub-heading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9" name="Chart Placeholder 6">
            <a:extLst>
              <a:ext uri="{FF2B5EF4-FFF2-40B4-BE49-F238E27FC236}">
                <a16:creationId xmlns:a16="http://schemas.microsoft.com/office/drawing/2014/main" id="{7EBFCDF5-AD7F-93A1-03CF-B409D41983B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5999" y="1196975"/>
            <a:ext cx="5580063" cy="492737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08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Chart - Whit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F9CE56-538D-9849-B423-7F19C3BCCB35}"/>
              </a:ext>
            </a:extLst>
          </p:cNvPr>
          <p:cNvSpPr/>
          <p:nvPr userDrawn="1"/>
        </p:nvSpPr>
        <p:spPr>
          <a:xfrm>
            <a:off x="216310" y="117987"/>
            <a:ext cx="11592232" cy="156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3BE7F46-764A-294C-97AB-C49985DD7B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69151"/>
            <a:ext cx="10162222" cy="83466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Text + Chart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2D296-4DD4-FBA9-DFE6-E4FA03CC8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CB50E7-346E-C7AE-F946-D617CAF83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08ABA2DF-AC3D-632D-A8A3-869305120BD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0" y="1196975"/>
            <a:ext cx="5589461" cy="5057521"/>
          </a:xfrm>
          <a:solidFill>
            <a:schemeClr val="accent1">
              <a:alpha val="2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8DD7C1-7F9A-95B9-87B3-322C72BF7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196975"/>
            <a:ext cx="5580062" cy="49886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err="1"/>
              <a:t>Dek</a:t>
            </a:r>
            <a:r>
              <a:rPr lang="en-US"/>
              <a:t> </a:t>
            </a:r>
          </a:p>
          <a:p>
            <a:pPr lvl="1"/>
            <a:r>
              <a:rPr lang="en-US"/>
              <a:t>Body – Sub-heading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69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preserve="1" userDrawn="1">
  <p:cSld name="3_Blank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902E62-D7F1-7501-1E7A-D48B206CF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3F99209-1C98-6758-DD8B-7F951420A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2-Column Text with Chart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9C4BF41-642E-D77D-23F1-8550399B80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196975"/>
            <a:ext cx="11160125" cy="2232025"/>
          </a:xfrm>
          <a:prstGeom prst="rect">
            <a:avLst/>
          </a:prstGeom>
        </p:spPr>
        <p:txBody>
          <a:bodyPr vert="horz" lIns="0" tIns="0" rIns="0" bIns="0" numCol="2" rtlCol="0">
            <a:normAutofit/>
          </a:bodyPr>
          <a:lstStyle/>
          <a:p>
            <a:pPr lvl="0"/>
            <a:r>
              <a:rPr lang="en-US" err="1"/>
              <a:t>Dek</a:t>
            </a:r>
            <a:r>
              <a:rPr lang="en-US"/>
              <a:t> </a:t>
            </a:r>
          </a:p>
          <a:p>
            <a:pPr lvl="1"/>
            <a:r>
              <a:rPr lang="en-US"/>
              <a:t>Body – Sub-heading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BE607BC9-A425-859B-3D6C-6C28751927C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5938" y="3429000"/>
            <a:ext cx="11160125" cy="2800350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preserve="1" userDrawn="1">
  <p:cSld name="3_Blank">
    <p:bg>
      <p:bgPr>
        <a:solidFill>
          <a:schemeClr val="bg1">
            <a:lumMod val="95000"/>
            <a:alpha val="20000"/>
          </a:schemeClr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902E62-D7F1-7501-1E7A-D48B206CF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6DD6E-69AF-F638-4568-1BF6880B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2-Column Text with Chart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6343D2E-FFB6-9373-F863-FC5CD8C6A9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196975"/>
            <a:ext cx="11160125" cy="2232025"/>
          </a:xfrm>
          <a:prstGeom prst="rect">
            <a:avLst/>
          </a:prstGeom>
        </p:spPr>
        <p:txBody>
          <a:bodyPr vert="horz" lIns="0" tIns="0" rIns="0" bIns="0" numCol="2" rtlCol="0">
            <a:normAutofit/>
          </a:bodyPr>
          <a:lstStyle/>
          <a:p>
            <a:pPr lvl="0"/>
            <a:r>
              <a:rPr lang="en-US" err="1"/>
              <a:t>Dek</a:t>
            </a:r>
            <a:r>
              <a:rPr lang="en-US"/>
              <a:t> </a:t>
            </a:r>
          </a:p>
          <a:p>
            <a:pPr lvl="1"/>
            <a:r>
              <a:rPr lang="en-US"/>
              <a:t>Body – Sub-heading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6E13410-CAB1-AF46-6654-95FDF5F1F50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15938" y="3429000"/>
            <a:ext cx="11160125" cy="2800350"/>
          </a:xfrm>
          <a:solidFill>
            <a:schemeClr val="accent1">
              <a:alpha val="2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34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 Text + Pictures - Whit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F9CE56-538D-9849-B423-7F19C3BCCB35}"/>
              </a:ext>
            </a:extLst>
          </p:cNvPr>
          <p:cNvSpPr/>
          <p:nvPr userDrawn="1"/>
        </p:nvSpPr>
        <p:spPr>
          <a:xfrm>
            <a:off x="216310" y="117987"/>
            <a:ext cx="11592232" cy="156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2D296-4DD4-FBA9-DFE6-E4FA03CC8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CB50E7-346E-C7AE-F946-D617CAF83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A2BA486-7CE1-636F-1634-687EDF1A4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2-Column Text with Pictures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76CF15D-2F00-26EF-A5C7-B37C23D5EA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196975"/>
            <a:ext cx="11160125" cy="2232025"/>
          </a:xfrm>
          <a:prstGeom prst="rect">
            <a:avLst/>
          </a:prstGeom>
        </p:spPr>
        <p:txBody>
          <a:bodyPr vert="horz" lIns="0" tIns="0" rIns="0" bIns="0" numCol="2" rtlCol="0">
            <a:normAutofit/>
          </a:bodyPr>
          <a:lstStyle/>
          <a:p>
            <a:pPr lvl="0"/>
            <a:r>
              <a:rPr lang="en-US" err="1"/>
              <a:t>Dek</a:t>
            </a:r>
            <a:r>
              <a:rPr lang="en-US"/>
              <a:t> </a:t>
            </a:r>
          </a:p>
          <a:p>
            <a:pPr lvl="1"/>
            <a:r>
              <a:rPr lang="en-US"/>
              <a:t>Body – Sub-heading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9C91F4A-0F90-874D-A7C0-69B7B12EEF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938" y="3429000"/>
            <a:ext cx="2614612" cy="2614613"/>
          </a:xfrm>
          <a:solidFill>
            <a:schemeClr val="accent1">
              <a:alpha val="2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75D4AF05-2A7C-C113-E5F9-9AEC0689BC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71883" y="3429000"/>
            <a:ext cx="2614612" cy="2614613"/>
          </a:xfrm>
          <a:solidFill>
            <a:schemeClr val="accent1">
              <a:alpha val="2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AEF360ED-F19F-235D-93AD-FBE3C55172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7828" y="3429000"/>
            <a:ext cx="2614612" cy="2614613"/>
          </a:xfrm>
          <a:solidFill>
            <a:schemeClr val="accent1">
              <a:alpha val="2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29C1311A-DF63-290C-1DAA-70BDEBA695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3774" y="3429000"/>
            <a:ext cx="2614612" cy="2614613"/>
          </a:xfrm>
          <a:solidFill>
            <a:schemeClr val="accent1">
              <a:alpha val="2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52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 with Pictures - Green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03B710-D66C-CCD3-0167-D08676ADC0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D1ABC7-FFDD-F9D7-6C12-84A261A8C89A}"/>
              </a:ext>
            </a:extLst>
          </p:cNvPr>
          <p:cNvSpPr/>
          <p:nvPr userDrawn="1"/>
        </p:nvSpPr>
        <p:spPr>
          <a:xfrm>
            <a:off x="216310" y="117987"/>
            <a:ext cx="11592232" cy="156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352634-98A5-C082-331A-A2FD33087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4C6238A-ACDB-F20C-6CF6-BEC430776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2-Column Text with Pictures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82E7F2-DCD7-C76F-B43D-58AF624328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5937" y="1196975"/>
            <a:ext cx="11160125" cy="2232025"/>
          </a:xfrm>
          <a:prstGeom prst="rect">
            <a:avLst/>
          </a:prstGeom>
        </p:spPr>
        <p:txBody>
          <a:bodyPr vert="horz" lIns="0" tIns="0" rIns="0" bIns="0" numCol="2" rtlCol="0">
            <a:normAutofit/>
          </a:bodyPr>
          <a:lstStyle/>
          <a:p>
            <a:pPr lvl="0"/>
            <a:r>
              <a:rPr lang="en-US" err="1"/>
              <a:t>Dek</a:t>
            </a:r>
            <a:r>
              <a:rPr lang="en-US"/>
              <a:t> </a:t>
            </a:r>
          </a:p>
          <a:p>
            <a:pPr lvl="1"/>
            <a:r>
              <a:rPr lang="en-US"/>
              <a:t>Body – Sub-heading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7B38FAC-638B-1DD8-1508-4B7EDAB836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938" y="3429000"/>
            <a:ext cx="2614612" cy="261461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74349EB-61EA-9CA0-4811-64A4CE0C7D1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71883" y="3429000"/>
            <a:ext cx="2614612" cy="261461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D8B9F7E-AB68-22A9-DFD8-83DCE32DEDC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27828" y="3429000"/>
            <a:ext cx="2614612" cy="261461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E1BE0EF-4E03-CA71-7A4C-ACCDDF8AC9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83774" y="3429000"/>
            <a:ext cx="2614612" cy="2614613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6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 Text + Border - White"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A5DBD9-44B0-CB9F-8C1C-9616D8E856BB}"/>
              </a:ext>
            </a:extLst>
          </p:cNvPr>
          <p:cNvSpPr/>
          <p:nvPr userDrawn="1"/>
        </p:nvSpPr>
        <p:spPr>
          <a:xfrm>
            <a:off x="515937" y="1196975"/>
            <a:ext cx="11160125" cy="5222113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873F81-4453-A02A-345A-CF3EF707C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A59A48B-D8EC-40EB-7B48-0761D5320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2-Column Text with Border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776DC2E-7BF4-7DEE-F9B8-A9788ECBA4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9" y="1343025"/>
            <a:ext cx="10787062" cy="4932363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AB16C4-E082-AD67-083F-F4BDB2CE6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Page - Green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9C7BD2-B6AD-58A9-575C-D86CF5BC6E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1088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32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735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Column Text + Border - Green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4CE72F5-64A8-6AED-65BF-75843BB26E6E}"/>
              </a:ext>
            </a:extLst>
          </p:cNvPr>
          <p:cNvSpPr/>
          <p:nvPr userDrawn="1"/>
        </p:nvSpPr>
        <p:spPr>
          <a:xfrm>
            <a:off x="515937" y="1196975"/>
            <a:ext cx="11160125" cy="5222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05499CC4-6221-2F4B-A4A7-D1789187E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C269755B-D14E-4B9B-C7C1-EFC88F670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2-Column Text with Border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27FE31D-2999-CDB1-2E15-B86D51A6DA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9" y="1343025"/>
            <a:ext cx="10787062" cy="4932363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4DC0AA5-642C-D885-7F3F-4956D3411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40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D411D-D7DE-C14B-301C-5E4ECD27B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7878C05-1BB9-C025-FB40-610F346C6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0652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Green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346663" y="6488332"/>
            <a:ext cx="1516091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CONFIDENTIAL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2B7CE-087B-6B51-B746-180F47187F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73915"/>
            <a:ext cx="12192000" cy="2232472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algn="ctr">
              <a:defRPr sz="6600" b="1" i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Document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FC8C-40E8-7A29-7A5F-AEF108A6A6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765012"/>
            <a:ext cx="12192000" cy="80677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Subtitle/Date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3D10C5-E922-0735-801B-8227B046B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0"/>
            <a:ext cx="4114800" cy="252000"/>
          </a:xfrm>
          <a:prstGeom prst="rect">
            <a:avLst/>
          </a:prstGeom>
          <a:solidFill>
            <a:srgbClr val="C00000"/>
          </a:solidFill>
        </p:spPr>
        <p:txBody>
          <a:bodyPr vert="horz" lIns="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High Sensitivity – Not for Unauthorized 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3CDD5-FF42-49AB-8781-BC30E4E07F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24" y="4219420"/>
            <a:ext cx="1805925" cy="18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531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- Black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346663" y="6488332"/>
            <a:ext cx="1516091" cy="2308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9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CONFIDENTIAL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3D10C5-E922-0735-801B-8227B046B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0"/>
            <a:ext cx="4114800" cy="252000"/>
          </a:xfrm>
          <a:prstGeom prst="rect">
            <a:avLst/>
          </a:prstGeom>
          <a:solidFill>
            <a:srgbClr val="C00000"/>
          </a:solidFill>
        </p:spPr>
        <p:txBody>
          <a:bodyPr vert="horz" lIns="0" tIns="45720" rIns="91440" bIns="45720" rtlCol="0" anchor="ctr"/>
          <a:lstStyle>
            <a:lvl1pPr algn="ctr">
              <a:defRPr sz="11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High Sensitivity – Not for Unauthorized Distribution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70F189-F9B7-4069-5305-CF67FB14EF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73915"/>
            <a:ext cx="12192000" cy="2232472"/>
          </a:xfrm>
          <a:prstGeom prst="rect">
            <a:avLst/>
          </a:prstGeom>
        </p:spPr>
        <p:txBody>
          <a:bodyPr lIns="0" anchor="ctr" anchorCtr="0">
            <a:noAutofit/>
          </a:bodyPr>
          <a:lstStyle>
            <a:lvl1pPr algn="ctr">
              <a:defRPr sz="6600" b="1" i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Document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E20E81-3758-D28A-B11A-70657C811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765012"/>
            <a:ext cx="12192000" cy="80677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Subtitle/Date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DC320A-C612-A8F3-F6F8-85DA92451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24" y="4219420"/>
            <a:ext cx="1805925" cy="18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BADB73-46D9-DC5F-A483-FAC4E5CFC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7416"/>
            <a:ext cx="9144000" cy="10038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D8B88-05AA-391E-BA4A-751FA8979F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19" y="2328256"/>
            <a:ext cx="11129962" cy="19658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pPr algn="ctr"/>
            <a:r>
              <a:rPr lang="en-US" sz="4000"/>
              <a:t>Click to edit master title page slide (40pt)</a:t>
            </a:r>
          </a:p>
        </p:txBody>
      </p:sp>
    </p:spTree>
    <p:extLst>
      <p:ext uri="{BB962C8B-B14F-4D97-AF65-F5344CB8AC3E}">
        <p14:creationId xmlns:p14="http://schemas.microsoft.com/office/powerpoint/2010/main" val="542848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ight Green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3BADB73-46D9-DC5F-A483-FAC4E5CFC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7416"/>
            <a:ext cx="9144000" cy="10038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D8B88-05AA-391E-BA4A-751FA8979F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1019" y="2328256"/>
            <a:ext cx="11129962" cy="1965846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US" sz="4000"/>
              <a:t>Click to edit master title page slide (40pt)</a:t>
            </a:r>
          </a:p>
        </p:txBody>
      </p:sp>
    </p:spTree>
    <p:extLst>
      <p:ext uri="{BB962C8B-B14F-4D97-AF65-F5344CB8AC3E}">
        <p14:creationId xmlns:p14="http://schemas.microsoft.com/office/powerpoint/2010/main" val="4188995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ory-slide-light-green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F9CE56-538D-9849-B423-7F19C3BCCB35}"/>
              </a:ext>
            </a:extLst>
          </p:cNvPr>
          <p:cNvSpPr/>
          <p:nvPr userDrawn="1"/>
        </p:nvSpPr>
        <p:spPr>
          <a:xfrm>
            <a:off x="216310" y="117987"/>
            <a:ext cx="11592232" cy="156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A2D296-4DD4-FBA9-DFE6-E4FA03CC8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CB50E7-346E-C7AE-F946-D617CAF83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478BC34-7EE0-9AAA-A4A5-56EE66FBF8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53874"/>
            <a:ext cx="10162222" cy="83466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US"/>
              <a:t>Intro Slide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26C1D9F-FEEA-E9B6-6EBC-4FD3253472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196975"/>
            <a:ext cx="5580063" cy="5078413"/>
          </a:xfrm>
        </p:spPr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FBB0981-332C-94CA-3D4A-E61C74160A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96975"/>
            <a:ext cx="5580062" cy="5099050"/>
          </a:xfrm>
        </p:spPr>
        <p:txBody>
          <a:bodyPr>
            <a:normAutofit/>
          </a:bodyPr>
          <a:lstStyle>
            <a:lvl1pPr>
              <a:defRPr sz="6600" b="1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intro </a:t>
            </a:r>
            <a:br>
              <a:rPr lang="en-US"/>
            </a:br>
            <a:r>
              <a:rPr lang="en-US"/>
              <a:t>slide </a:t>
            </a:r>
            <a:br>
              <a:rPr lang="en-US"/>
            </a:br>
            <a:r>
              <a:rPr lang="en-US"/>
              <a:t>text (66pt)</a:t>
            </a:r>
          </a:p>
        </p:txBody>
      </p:sp>
    </p:spTree>
    <p:extLst>
      <p:ext uri="{BB962C8B-B14F-4D97-AF65-F5344CB8AC3E}">
        <p14:creationId xmlns:p14="http://schemas.microsoft.com/office/powerpoint/2010/main" val="2610166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ory-slide-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F9CE56-538D-9849-B423-7F19C3BCCB35}"/>
              </a:ext>
            </a:extLst>
          </p:cNvPr>
          <p:cNvSpPr/>
          <p:nvPr userDrawn="1"/>
        </p:nvSpPr>
        <p:spPr>
          <a:xfrm>
            <a:off x="216310" y="117987"/>
            <a:ext cx="11592232" cy="1563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1CB50E7-346E-C7AE-F946-D617CAF83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09EEA70-5106-6060-7F89-BC65FDA11B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53874"/>
            <a:ext cx="10162222" cy="83466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lnSpc>
                <a:spcPct val="100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Intro Slide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EE44854-CA96-6075-AA96-D8C1425747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196975"/>
            <a:ext cx="5580063" cy="5078413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62C9B9-0E09-8E01-0C44-61ADB5876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57" y="203710"/>
            <a:ext cx="972000" cy="972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66D383B-E8B1-E00C-D980-6754F4E116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938" y="1196975"/>
            <a:ext cx="5580062" cy="5099050"/>
          </a:xfrm>
        </p:spPr>
        <p:txBody>
          <a:bodyPr>
            <a:normAutofit/>
          </a:bodyPr>
          <a:lstStyle>
            <a:lvl1pPr>
              <a:defRPr sz="6600" b="1" i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</a:t>
            </a:r>
            <a:br>
              <a:rPr lang="en-US"/>
            </a:br>
            <a:r>
              <a:rPr lang="en-US"/>
              <a:t>edit intro </a:t>
            </a:r>
            <a:br>
              <a:rPr lang="en-US"/>
            </a:br>
            <a:r>
              <a:rPr lang="en-US"/>
              <a:t>slide </a:t>
            </a:r>
            <a:br>
              <a:rPr lang="en-US"/>
            </a:br>
            <a:r>
              <a:rPr lang="en-US"/>
              <a:t>text (66pt)</a:t>
            </a:r>
          </a:p>
        </p:txBody>
      </p:sp>
    </p:spTree>
    <p:extLst>
      <p:ext uri="{BB962C8B-B14F-4D97-AF65-F5344CB8AC3E}">
        <p14:creationId xmlns:p14="http://schemas.microsoft.com/office/powerpoint/2010/main" val="4255605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32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 preserve="1" userDrawn="1">
  <p:cSld name="2_Blank">
    <p:bg>
      <p:bgPr>
        <a:solidFill>
          <a:schemeClr val="accent1">
            <a:alpha val="20000"/>
          </a:schemeClr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2902E62-D7F1-7501-1E7A-D48B206CF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69151" y="6427872"/>
            <a:ext cx="480691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  </a:t>
            </a:r>
            <a:fld id="{0B0801C5-5356-D142-A8F5-02A7D32D290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66DD6E-69AF-F638-4568-1BF6880B12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2-Column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87A166-4255-01C9-A261-7FCA842F9A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8" y="1196975"/>
            <a:ext cx="11160125" cy="5078413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0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A77B4-6D8C-5E72-3B5B-961881CC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67" y="458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5FD8C-9407-C5CE-59EC-9F9C3FD3E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196975"/>
            <a:ext cx="5580062" cy="498867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err="1"/>
              <a:t>Dek</a:t>
            </a:r>
            <a:r>
              <a:rPr lang="en-US"/>
              <a:t> </a:t>
            </a:r>
          </a:p>
          <a:p>
            <a:pPr lvl="1"/>
            <a:r>
              <a:rPr lang="en-US"/>
              <a:t>Body – Sub-heading</a:t>
            </a:r>
          </a:p>
          <a:p>
            <a:pPr lvl="2"/>
            <a:r>
              <a:rPr lang="en-US"/>
              <a:t>Body Copy</a:t>
            </a:r>
          </a:p>
          <a:p>
            <a:pPr lvl="3"/>
            <a:r>
              <a:rPr lang="en-US"/>
              <a:t>FOURTH LEVEL</a:t>
            </a:r>
          </a:p>
          <a:p>
            <a:pPr lvl="3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0A1B5-AB89-C9D6-0472-2742B255D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963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3A5E5C97-9E71-3C49-90C7-EF28C551776C}" type="datetimeFigureOut">
              <a:rPr lang="en-US" smtClean="0"/>
              <a:pPr/>
              <a:t>1/9/24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4BE52-6E7D-6026-0697-BCFDE63E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 HIGH SENSITIVITY – NOT FOR UNAUTHORIZED DISTRIBUTION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54F15-7780-3693-9869-846F25C34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286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886291A7-BA31-A64B-837B-37DB84433A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40419-4382-A1B7-4B3E-73763970347B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63" y="222784"/>
            <a:ext cx="971795" cy="97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9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1" i="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b="1" i="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504">
          <p15:clr>
            <a:srgbClr val="F26B43"/>
          </p15:clr>
        </p15:guide>
        <p15:guide id="4" orient="horz" pos="754">
          <p15:clr>
            <a:srgbClr val="F26B43"/>
          </p15:clr>
        </p15:guide>
        <p15:guide id="5" pos="7355">
          <p15:clr>
            <a:srgbClr val="F26B43"/>
          </p15:clr>
        </p15:guide>
        <p15:guide id="6" pos="3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Cannabis.Submissions@OCS.ca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62A2-1963-DE34-9D37-90DD69868F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OCS Product Call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B542A-11B1-D991-BD80-48A6728D1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825305"/>
            <a:ext cx="12192000" cy="806778"/>
          </a:xfrm>
        </p:spPr>
        <p:txBody>
          <a:bodyPr/>
          <a:lstStyle/>
          <a:p>
            <a:r>
              <a:rPr lang="en-US"/>
              <a:t>Supporting Information Template</a:t>
            </a:r>
          </a:p>
        </p:txBody>
      </p:sp>
    </p:spTree>
    <p:extLst>
      <p:ext uri="{BB962C8B-B14F-4D97-AF65-F5344CB8AC3E}">
        <p14:creationId xmlns:p14="http://schemas.microsoft.com/office/powerpoint/2010/main" val="2399557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A636C-28A6-DD11-BFC2-E204FC8E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OCS Product Call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FA50E4B-C21D-1664-2F12-7084962D7C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5938" y="1196975"/>
            <a:ext cx="5580063" cy="5054600"/>
          </a:xfrm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tx1"/>
                </a:solidFill>
                <a:effectLst/>
                <a:latin typeface="+mn-lt"/>
              </a:rPr>
              <a:t>Use this template as a guide to include additional information to support your Product Call submission. Feel free to include details beyond those suggested by the sample questions. 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pPr indent="-457200"/>
            <a:r>
              <a:rPr lang="en-CA" dirty="0">
                <a:solidFill>
                  <a:schemeClr val="tx1"/>
                </a:solidFill>
                <a:effectLst/>
                <a:latin typeface="+mn-lt"/>
              </a:rPr>
              <a:t>Send a copy of the completed template to your Category Manager or</a:t>
            </a:r>
            <a:r>
              <a:rPr lang="en-CA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+mn-lt"/>
                <a:ea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Cannabis.Submissions@OCS.ca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68DEFFA-0E42-C0CB-668C-56AA4BA613DB}"/>
              </a:ext>
            </a:extLst>
          </p:cNvPr>
          <p:cNvSpPr txBox="1">
            <a:spLocks/>
          </p:cNvSpPr>
          <p:nvPr/>
        </p:nvSpPr>
        <p:spPr>
          <a:xfrm>
            <a:off x="515937" y="1196975"/>
            <a:ext cx="5580063" cy="49053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1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BFC057-8556-E80E-CBE7-F708FF597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594923"/>
              </p:ext>
            </p:extLst>
          </p:nvPr>
        </p:nvGraphicFramePr>
        <p:xfrm>
          <a:off x="6442130" y="1237658"/>
          <a:ext cx="5218435" cy="33011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18435">
                  <a:extLst>
                    <a:ext uri="{9D8B030D-6E8A-4147-A177-3AD203B41FA5}">
                      <a16:colId xmlns:a16="http://schemas.microsoft.com/office/drawing/2014/main" val="2333946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LICENSED PRODUCER NAME: 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957942"/>
                  </a:ext>
                </a:extLst>
              </a:tr>
              <a:tr h="9177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951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COMPLETED BY:</a:t>
                      </a:r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5598684"/>
                  </a:ext>
                </a:extLst>
              </a:tr>
              <a:tr h="9000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482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>
                          <a:solidFill>
                            <a:schemeClr val="tx1"/>
                          </a:solidFill>
                          <a:latin typeface="+mn-lt"/>
                        </a:rPr>
                        <a:t>DATE:</a:t>
                      </a:r>
                      <a:endParaRPr lang="en-US" sz="1600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449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526646"/>
                  </a:ext>
                </a:extLst>
              </a:tr>
            </a:tbl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B6E72AC-1132-B5FE-59F9-E99DEE367359}"/>
              </a:ext>
            </a:extLst>
          </p:cNvPr>
          <p:cNvSpPr txBox="1">
            <a:spLocks/>
          </p:cNvSpPr>
          <p:nvPr/>
        </p:nvSpPr>
        <p:spPr>
          <a:xfrm>
            <a:off x="6096001" y="4947564"/>
            <a:ext cx="11030299" cy="5054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Save the file with your LP name and the Product Call </a:t>
            </a:r>
            <a:br>
              <a:rPr lang="en-US" sz="1800">
                <a:solidFill>
                  <a:schemeClr val="tx1"/>
                </a:solidFill>
                <a:latin typeface="+mn-lt"/>
              </a:rPr>
            </a:br>
            <a:r>
              <a:rPr lang="en-US" sz="1800">
                <a:solidFill>
                  <a:schemeClr val="tx1"/>
                </a:solidFill>
                <a:latin typeface="+mn-lt"/>
              </a:rPr>
              <a:t>you are submitting to:</a:t>
            </a:r>
            <a:br>
              <a:rPr lang="en-US" sz="1800">
                <a:solidFill>
                  <a:schemeClr val="tx1"/>
                </a:solidFill>
                <a:latin typeface="+mn-lt"/>
              </a:rPr>
            </a:br>
            <a:br>
              <a:rPr lang="en-US" sz="1800">
                <a:solidFill>
                  <a:schemeClr val="tx1"/>
                </a:solidFill>
                <a:latin typeface="+mn-lt"/>
              </a:rPr>
            </a:br>
            <a:r>
              <a:rPr lang="en-US" sz="1800">
                <a:solidFill>
                  <a:schemeClr val="tx1"/>
                </a:solidFill>
                <a:latin typeface="+mn-lt"/>
              </a:rPr>
              <a:t>e.g., ABCCannabis_Winter2023_DriedFlower.ppt</a:t>
            </a:r>
            <a:endParaRPr lang="en-US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1931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0341-3099-3346-3247-68826453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OCS Product Call </a:t>
            </a:r>
            <a:r>
              <a:rPr lang="en-US" b="0" dirty="0"/>
              <a:t>Images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CA7FD-C918-1942-89F5-BD95FBF6C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9" y="1196975"/>
            <a:ext cx="5233932" cy="5078413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Include images of products being submitted and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add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any details to support the product, including key attributes, selling features, innovation call-outs and sell sheets.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7A785E3-421C-031C-C28A-CAF37FA349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3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0341-3099-3346-3247-68826453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OCS Product Call </a:t>
            </a:r>
            <a:r>
              <a:rPr lang="en-US" b="0"/>
              <a:t>Supporting Information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CA7FD-C918-1942-89F5-BD95FBF6C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9" y="1196975"/>
            <a:ext cx="5388916" cy="5078413"/>
          </a:xfrm>
        </p:spPr>
        <p:txBody>
          <a:bodyPr vert="horz" lIns="0" tIns="0" rIns="0" bIns="0" numCol="1" rtlCol="0" anchor="t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</a:rPr>
              <a:t>Product Innovation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How is this product unique and differentiated in the market?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  <a:ea typeface="Roboto"/>
              </a:rPr>
              <a:t>Does this product fill any gaps within the assortment currently in Ontario? </a:t>
            </a:r>
            <a:endParaRPr lang="en-CA" sz="1800" dirty="0">
              <a:latin typeface="+mn-lt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Do you have insights, consumer data and/or research that demonstrate demand for the product?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What are your volume capabilities?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  <a:ea typeface="Roboto"/>
              </a:rPr>
              <a:t>What are the key product details? (</a:t>
            </a:r>
            <a:r>
              <a:rPr lang="en-US" sz="1800" dirty="0">
                <a:latin typeface="+mn-lt"/>
                <a:ea typeface="Roboto"/>
              </a:rPr>
              <a:t>Include the cost.)</a:t>
            </a:r>
            <a:endParaRPr lang="en-US" sz="1800" dirty="0">
              <a:latin typeface="+mn-lt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Roboto"/>
              </a:rPr>
              <a:t>Is your product cost competitive? What points of reference are being used? </a:t>
            </a:r>
            <a:endParaRPr lang="en-US" sz="1800" dirty="0">
              <a:latin typeface="+mn-lt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Roboto"/>
              </a:rPr>
              <a:t>What is the cost made up of? (For example, quality, processing, indoor/outdoor?)</a:t>
            </a:r>
            <a:endParaRPr lang="en-US" sz="1800" dirty="0">
              <a:latin typeface="+mn-lt"/>
              <a:ea typeface="Roboto"/>
              <a:cs typeface="Roboto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2B0918-5595-9837-C62C-4C1E515FBFF5}"/>
              </a:ext>
            </a:extLst>
          </p:cNvPr>
          <p:cNvSpPr txBox="1">
            <a:spLocks/>
          </p:cNvSpPr>
          <p:nvPr/>
        </p:nvSpPr>
        <p:spPr>
          <a:xfrm>
            <a:off x="6096000" y="1196975"/>
            <a:ext cx="5388916" cy="5078413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tx1"/>
                </a:solidFill>
                <a:latin typeface="+mn-lt"/>
              </a:rPr>
              <a:t>Brand Plan</a:t>
            </a:r>
            <a:endParaRPr lang="en-CA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>
                <a:latin typeface="+mn-lt"/>
              </a:rPr>
              <a:t>What is your brand plan, and how are you positioning it in the Ontario marketplace?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>
                <a:latin typeface="+mn-lt"/>
              </a:rPr>
              <a:t>Who is the target consumer for the brand and offerings?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9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107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60341-3099-3346-3247-68826453E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OCS Product Call </a:t>
            </a:r>
            <a:r>
              <a:rPr lang="en-US" b="0"/>
              <a:t>Supporting Information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CA7FD-C918-1942-89F5-BD95FBF6C0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939" y="1196975"/>
            <a:ext cx="5388916" cy="5078413"/>
          </a:xfrm>
        </p:spPr>
        <p:txBody>
          <a:bodyPr vert="horz" lIns="0" tIns="0" rIns="0" bIns="0" numCol="1" rtlCol="0" anchor="t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+mn-lt"/>
                <a:ea typeface="Roboto"/>
              </a:rPr>
              <a:t>Current Performance/Execution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  <a:ea typeface="Roboto"/>
              </a:rPr>
              <a:t>Include QTD and/or YTD sales results; if you are a current OCS Licensed Producer, include SKU-level detail.</a:t>
            </a:r>
            <a:endParaRPr lang="en-CA" sz="1800" dirty="0">
              <a:latin typeface="+mn-lt"/>
              <a:ea typeface="Roboto"/>
              <a:cs typeface="Robot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Include number of SKUs in current assortment, with selling class of each (A/B/C/D/E).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Share fill rate, store penetration and product lifecycle management opportunities.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Share volume performance in other markets and/or provinces.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Does your company have any current Flow-Through SKUs? If so, please discuss their performance.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900" dirty="0"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2B0918-5595-9837-C62C-4C1E515FBFF5}"/>
              </a:ext>
            </a:extLst>
          </p:cNvPr>
          <p:cNvSpPr txBox="1">
            <a:spLocks/>
          </p:cNvSpPr>
          <p:nvPr/>
        </p:nvSpPr>
        <p:spPr>
          <a:xfrm>
            <a:off x="6096000" y="1196975"/>
            <a:ext cx="5388916" cy="5078413"/>
          </a:xfrm>
          <a:prstGeom prst="rect">
            <a:avLst/>
          </a:prstGeom>
        </p:spPr>
        <p:txBody>
          <a:bodyPr vert="horz" lIns="0" tIns="0" rIns="0" bIns="0" numCol="1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b="1" i="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  <a:latin typeface="+mn-lt"/>
                <a:ea typeface="Roboto"/>
              </a:rPr>
              <a:t>Market Support/Retail Activation Plan </a:t>
            </a:r>
            <a:endParaRPr lang="en-US" b="1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Share the go-to-market strategy, including social media, in-store support and/or POP, number of reps in Ontario, retailer partnerships and success in other markets.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What is your projected sales forecast?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How do you plan to gain in-store penetration?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>
                <a:latin typeface="+mn-lt"/>
              </a:rPr>
              <a:t>Do you have a goal for the first two, four and six months in market in terms of store penetration?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19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84360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CS 202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C7E4E"/>
      </a:accent1>
      <a:accent2>
        <a:srgbClr val="28628E"/>
      </a:accent2>
      <a:accent3>
        <a:srgbClr val="8173B0"/>
      </a:accent3>
      <a:accent4>
        <a:srgbClr val="000000"/>
      </a:accent4>
      <a:accent5>
        <a:srgbClr val="7ECCEE"/>
      </a:accent5>
      <a:accent6>
        <a:srgbClr val="C5E9CF"/>
      </a:accent6>
      <a:hlink>
        <a:srgbClr val="7ECCEE"/>
      </a:hlink>
      <a:folHlink>
        <a:srgbClr val="FF861A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S-Deck-template-2023" id="{6C878D12-A8C0-7C4F-AB47-F8DE2FAC7916}" vid="{BAF4EBC6-94AC-944E-B30B-CBE2E94886E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fe83b7-cffd-4e2c-9052-15fe4db4a1db">
      <Terms xmlns="http://schemas.microsoft.com/office/infopath/2007/PartnerControls"/>
    </lcf76f155ced4ddcb4097134ff3c332f>
    <TaxCatchAll xmlns="49555f25-ff2d-4351-887d-ccdd604f13c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571B71674CE0469D02B6A3D2048AD1" ma:contentTypeVersion="16" ma:contentTypeDescription="Create a new document." ma:contentTypeScope="" ma:versionID="e936fe4471b564fa9243beea1a3ad94c">
  <xsd:schema xmlns:xsd="http://www.w3.org/2001/XMLSchema" xmlns:xs="http://www.w3.org/2001/XMLSchema" xmlns:p="http://schemas.microsoft.com/office/2006/metadata/properties" xmlns:ns2="1ffe83b7-cffd-4e2c-9052-15fe4db4a1db" xmlns:ns3="49555f25-ff2d-4351-887d-ccdd604f13c6" targetNamespace="http://schemas.microsoft.com/office/2006/metadata/properties" ma:root="true" ma:fieldsID="2d532a87c2b3276a0be1c7526b836085" ns2:_="" ns3:_="">
    <xsd:import namespace="1ffe83b7-cffd-4e2c-9052-15fe4db4a1db"/>
    <xsd:import namespace="49555f25-ff2d-4351-887d-ccdd604f1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e83b7-cffd-4e2c-9052-15fe4db4a1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7bfffa80-fea8-4bc9-854c-26c949f2dd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555f25-ff2d-4351-887d-ccdd604f13c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e7360890-4b8e-4eb1-b916-e22284109d00}" ma:internalName="TaxCatchAll" ma:showField="CatchAllData" ma:web="49555f25-ff2d-4351-887d-ccdd604f13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BD0F1B-B227-491E-BA48-CD100DCAC0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7D91E4-3E09-4DE2-9380-F4300A038E53}">
  <ds:schemaRefs>
    <ds:schemaRef ds:uri="1ffe83b7-cffd-4e2c-9052-15fe4db4a1db"/>
    <ds:schemaRef ds:uri="49555f25-ff2d-4351-887d-ccdd604f13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B7F89E-0B57-4714-89DB-0A422075F989}">
  <ds:schemaRefs>
    <ds:schemaRef ds:uri="1ffe83b7-cffd-4e2c-9052-15fe4db4a1db"/>
    <ds:schemaRef ds:uri="49555f25-ff2d-4351-887d-ccdd604f13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431</Words>
  <Application>Microsoft Macintosh PowerPoint</Application>
  <PresentationFormat>Widescreen</PresentationFormat>
  <Paragraphs>36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Helvetica</vt:lpstr>
      <vt:lpstr>Roboto</vt:lpstr>
      <vt:lpstr>Roboto Light</vt:lpstr>
      <vt:lpstr>1_Office Theme</vt:lpstr>
      <vt:lpstr>OCS Product Call</vt:lpstr>
      <vt:lpstr>OCS Product Call</vt:lpstr>
      <vt:lpstr>OCS Product Call Images</vt:lpstr>
      <vt:lpstr>OCS Product Call Supporting Information</vt:lpstr>
      <vt:lpstr>OCS Product Call Supporting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OCS Product Call Supporting Information Template</dc:title>
  <dc:creator>Evan Tran</dc:creator>
  <cp:lastModifiedBy>Samantha Lobo</cp:lastModifiedBy>
  <cp:revision>3</cp:revision>
  <dcterms:created xsi:type="dcterms:W3CDTF">2023-09-07T15:27:53Z</dcterms:created>
  <dcterms:modified xsi:type="dcterms:W3CDTF">2024-01-09T18:45:08Z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0x0101008A571B71674CE0469D02B6A3D2048AD1</vt:lpwstr>
  </property>
  <property fmtid="{D5CDD505-2E9C-101B-9397-08002B2CF9AE}" pid="3" name="MediaServiceImageTags">
    <vt:lpwstr/>
  </property>
</Properties>
</file>